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 Bold" charset="1" panose="00000000000000000000"/>
      <p:regular r:id="rId15"/>
    </p:embeddedFont>
    <p:embeddedFont>
      <p:font typeface="Garet" charset="1" panose="00000000000000000000"/>
      <p:regular r:id="rId16"/>
    </p:embeddedFont>
    <p:embeddedFont>
      <p:font typeface="Playfair Display Italics" charset="1" panose="00000000000000000000"/>
      <p:regular r:id="rId17"/>
    </p:embeddedFont>
    <p:embeddedFont>
      <p:font typeface="Playfair Display Bold Italics" charset="1" panose="00000000000000000000"/>
      <p:regular r:id="rId18"/>
    </p:embeddedFont>
    <p:embeddedFont>
      <p:font typeface="Garet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1721" y="0"/>
            <a:ext cx="10159858" cy="10287000"/>
          </a:xfrm>
          <a:custGeom>
            <a:avLst/>
            <a:gdLst/>
            <a:ahLst/>
            <a:cxnLst/>
            <a:rect r="r" b="b" t="t" l="l"/>
            <a:pathLst>
              <a:path h="10287000" w="10159858">
                <a:moveTo>
                  <a:pt x="0" y="0"/>
                </a:moveTo>
                <a:lnTo>
                  <a:pt x="10159858" y="0"/>
                </a:lnTo>
                <a:lnTo>
                  <a:pt x="101598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00" t="0" r="-1750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137090">
            <a:off x="-1235746" y="3251316"/>
            <a:ext cx="20759492" cy="4416110"/>
          </a:xfrm>
          <a:custGeom>
            <a:avLst/>
            <a:gdLst/>
            <a:ahLst/>
            <a:cxnLst/>
            <a:rect r="r" b="b" t="t" l="l"/>
            <a:pathLst>
              <a:path h="4416110" w="20759492">
                <a:moveTo>
                  <a:pt x="0" y="0"/>
                </a:moveTo>
                <a:lnTo>
                  <a:pt x="20759492" y="0"/>
                </a:lnTo>
                <a:lnTo>
                  <a:pt x="20759492" y="4416111"/>
                </a:lnTo>
                <a:lnTo>
                  <a:pt x="0" y="441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906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SUNANLAR: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ZEYNEL, ÖZLEMNUR, BURAK, ŞEYMA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64066"/>
            <a:ext cx="10719166" cy="171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14160" spc="-4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EDEBIYATTA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73987"/>
            <a:ext cx="10858548" cy="165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52"/>
              </a:lnSpc>
              <a:spcBef>
                <a:spcPct val="0"/>
              </a:spcBef>
            </a:pPr>
            <a:r>
              <a:rPr lang="en-US" b="true" sz="13623" spc="-47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ROMANTIZM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15321"/>
            <a:ext cx="7099442" cy="193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26"/>
              </a:lnSpc>
              <a:spcBef>
                <a:spcPct val="0"/>
              </a:spcBef>
            </a:pPr>
            <a:r>
              <a:rPr lang="en-US" sz="12688" i="true" spc="-444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Akımı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6523" y="92202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255816" y="3250631"/>
          <a:ext cx="7776368" cy="4876800"/>
        </p:xfrm>
        <a:graphic>
          <a:graphicData uri="http://schemas.openxmlformats.org/drawingml/2006/table">
            <a:tbl>
              <a:tblPr/>
              <a:tblGrid>
                <a:gridCol w="711413"/>
                <a:gridCol w="3757736"/>
              </a:tblGrid>
              <a:tr h="975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86" u="non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Herşeyin Başlangıcı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86" u="non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Akımın Özellikleri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86" u="non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5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Ufak Bir Özet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86" u="non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Dünyadan Önemli Kişiler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36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86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7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3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86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Bizden Önemli Kişiler</a:t>
                      </a:r>
                      <a:endParaRPr lang="en-US" sz="1100"/>
                    </a:p>
                  </a:txBody>
                  <a:tcPr marL="227280" marR="227280" marT="227280" marB="22728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721617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 i="true" spc="-252" strike="noStrike" u="non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Sunum İçeriği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1010" t="0" r="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530058"/>
            <a:ext cx="81153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Herşeyin Haşlangıcı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61657"/>
            <a:ext cx="7264048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ROMANTIZM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18. YÜZYILIN SONLARINDA AVRUPA'DA AYDINLANMA'NIN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KATI AKILCILIĞINA (KLASISIZM)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BIR TEPKI OLARAK ORTAYA ÇIKAR VE 19. YÜZYIL BOYUNCA SANAT, EDEBIYAT, MÜZIK VE FELSEFEDE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ÖNEMLI BIR ROL OYNAYAR.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906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594" t="0" r="2673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4790758"/>
            <a:ext cx="811530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Özelikleri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29111"/>
            <a:ext cx="5808911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BIREYSELCILIK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DUYGULARIN ÖNEMI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DOĞA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TARIH VE FOLKLOR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HAYAL GÜCÜ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906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8690" t="0" r="2643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526284"/>
            <a:ext cx="811530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Özetle Şöyle;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02193"/>
            <a:ext cx="7367521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ROMANTIZM, BIREYIN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ÖZGÜNLÜĞÜNÜ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VE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IÇSEL DÜNYASINI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ÖN PLANA ÇIKARAN BIR AKIMDIR.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DUYGULARA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SEZGILERE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HAYAL GÜCÜNE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BÜYÜK ÖNEM VERIRKEN, AKILCILIĞI GERI PLANDA TUTAR. DOĞA,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INSAN RUHUNUN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YANSIMASI OLARAK ROMANTIK ESERLERDE SIKÇA YER ALIR.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HAYAL GÜCÜ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 FANTASTIK UNSURLAR DA GERÇEKLIĞIN SINIRLARINI AŞARAK </a:t>
            </a: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EDEBI ESERLERDE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ÖNE ÇIKAR.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906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92899" y="6591795"/>
            <a:ext cx="2995101" cy="3739471"/>
          </a:xfrm>
          <a:custGeom>
            <a:avLst/>
            <a:gdLst/>
            <a:ahLst/>
            <a:cxnLst/>
            <a:rect r="r" b="b" t="t" l="l"/>
            <a:pathLst>
              <a:path h="3739471" w="2995101">
                <a:moveTo>
                  <a:pt x="0" y="0"/>
                </a:moveTo>
                <a:lnTo>
                  <a:pt x="2995101" y="0"/>
                </a:lnTo>
                <a:lnTo>
                  <a:pt x="2995101" y="3739471"/>
                </a:lnTo>
                <a:lnTo>
                  <a:pt x="0" y="3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2" t="-290" r="-1813" b="-12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0080" y="0"/>
            <a:ext cx="5382246" cy="6591795"/>
          </a:xfrm>
          <a:custGeom>
            <a:avLst/>
            <a:gdLst/>
            <a:ahLst/>
            <a:cxnLst/>
            <a:rect r="r" b="b" t="t" l="l"/>
            <a:pathLst>
              <a:path h="6591795" w="5382246">
                <a:moveTo>
                  <a:pt x="0" y="0"/>
                </a:moveTo>
                <a:lnTo>
                  <a:pt x="5382247" y="0"/>
                </a:lnTo>
                <a:lnTo>
                  <a:pt x="5382247" y="6591795"/>
                </a:lnTo>
                <a:lnTo>
                  <a:pt x="0" y="659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5" r="0" b="-1085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66187" y="6591795"/>
            <a:ext cx="3126712" cy="3695205"/>
          </a:xfrm>
          <a:custGeom>
            <a:avLst/>
            <a:gdLst/>
            <a:ahLst/>
            <a:cxnLst/>
            <a:rect r="r" b="b" t="t" l="l"/>
            <a:pathLst>
              <a:path h="3695205" w="3126712">
                <a:moveTo>
                  <a:pt x="0" y="0"/>
                </a:moveTo>
                <a:lnTo>
                  <a:pt x="3126712" y="0"/>
                </a:lnTo>
                <a:lnTo>
                  <a:pt x="3126712" y="3695205"/>
                </a:lnTo>
                <a:lnTo>
                  <a:pt x="0" y="369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0982" y="0"/>
            <a:ext cx="4549099" cy="6591795"/>
          </a:xfrm>
          <a:custGeom>
            <a:avLst/>
            <a:gdLst/>
            <a:ahLst/>
            <a:cxnLst/>
            <a:rect r="r" b="b" t="t" l="l"/>
            <a:pathLst>
              <a:path h="6591795" w="4549099">
                <a:moveTo>
                  <a:pt x="0" y="0"/>
                </a:moveTo>
                <a:lnTo>
                  <a:pt x="4549098" y="0"/>
                </a:lnTo>
                <a:lnTo>
                  <a:pt x="4549098" y="6591795"/>
                </a:lnTo>
                <a:lnTo>
                  <a:pt x="0" y="659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7" t="0" r="-6257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470982" y="6591795"/>
            <a:ext cx="3695205" cy="3695205"/>
          </a:xfrm>
          <a:custGeom>
            <a:avLst/>
            <a:gdLst/>
            <a:ahLst/>
            <a:cxnLst/>
            <a:rect r="r" b="b" t="t" l="l"/>
            <a:pathLst>
              <a:path h="3695205" w="3695205">
                <a:moveTo>
                  <a:pt x="0" y="0"/>
                </a:moveTo>
                <a:lnTo>
                  <a:pt x="3695205" y="0"/>
                </a:lnTo>
                <a:lnTo>
                  <a:pt x="3695205" y="3695205"/>
                </a:lnTo>
                <a:lnTo>
                  <a:pt x="0" y="3695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03074" y="4790758"/>
            <a:ext cx="811530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Romantik Yazarlar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283" y="5853031"/>
            <a:ext cx="7264048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WILLIAM WORDSWORTH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JOHANN WOLFGANG VON GOETHE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VICTOR HUGO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GEORGE GORDON BYRON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EDGAR ALLAN POE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6660413" y="632143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392" y="0"/>
            <a:ext cx="3549608" cy="5629592"/>
          </a:xfrm>
          <a:custGeom>
            <a:avLst/>
            <a:gdLst/>
            <a:ahLst/>
            <a:cxnLst/>
            <a:rect r="r" b="b" t="t" l="l"/>
            <a:pathLst>
              <a:path h="5629592" w="3549608">
                <a:moveTo>
                  <a:pt x="0" y="0"/>
                </a:moveTo>
                <a:lnTo>
                  <a:pt x="3549608" y="0"/>
                </a:lnTo>
                <a:lnTo>
                  <a:pt x="3549608" y="5629592"/>
                </a:lnTo>
                <a:lnTo>
                  <a:pt x="0" y="562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01" t="0" r="-6401" b="0"/>
            </a:stretch>
          </a:blipFill>
          <a:ln w="47625" cap="sq">
            <a:solidFill>
              <a:srgbClr val="AC9079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31255" y="0"/>
            <a:ext cx="3507137" cy="5205043"/>
          </a:xfrm>
          <a:custGeom>
            <a:avLst/>
            <a:gdLst/>
            <a:ahLst/>
            <a:cxnLst/>
            <a:rect r="r" b="b" t="t" l="l"/>
            <a:pathLst>
              <a:path h="5205043" w="3507137">
                <a:moveTo>
                  <a:pt x="0" y="0"/>
                </a:moveTo>
                <a:lnTo>
                  <a:pt x="3507137" y="0"/>
                </a:lnTo>
                <a:lnTo>
                  <a:pt x="3507137" y="5205043"/>
                </a:lnTo>
                <a:lnTo>
                  <a:pt x="0" y="5205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06" t="0" r="-24206" b="0"/>
            </a:stretch>
          </a:blipFill>
          <a:ln w="47625" cap="sq">
            <a:solidFill>
              <a:srgbClr val="AC9079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38392" y="5205043"/>
            <a:ext cx="3549608" cy="5081957"/>
          </a:xfrm>
          <a:custGeom>
            <a:avLst/>
            <a:gdLst/>
            <a:ahLst/>
            <a:cxnLst/>
            <a:rect r="r" b="b" t="t" l="l"/>
            <a:pathLst>
              <a:path h="5081957" w="3549608">
                <a:moveTo>
                  <a:pt x="0" y="0"/>
                </a:moveTo>
                <a:lnTo>
                  <a:pt x="3549608" y="0"/>
                </a:lnTo>
                <a:lnTo>
                  <a:pt x="3549608" y="5081957"/>
                </a:lnTo>
                <a:lnTo>
                  <a:pt x="0" y="5081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2" t="-5846" r="-4686" b="-31802"/>
            </a:stretch>
          </a:blipFill>
          <a:ln w="47625" cap="sq">
            <a:solidFill>
              <a:srgbClr val="AC9079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31255" y="5205043"/>
            <a:ext cx="3507137" cy="5081957"/>
          </a:xfrm>
          <a:custGeom>
            <a:avLst/>
            <a:gdLst/>
            <a:ahLst/>
            <a:cxnLst/>
            <a:rect r="r" b="b" t="t" l="l"/>
            <a:pathLst>
              <a:path h="5081957" w="3507137">
                <a:moveTo>
                  <a:pt x="0" y="0"/>
                </a:moveTo>
                <a:lnTo>
                  <a:pt x="3507137" y="0"/>
                </a:lnTo>
                <a:lnTo>
                  <a:pt x="3507137" y="5081957"/>
                </a:lnTo>
                <a:lnTo>
                  <a:pt x="0" y="5081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" t="0" r="-57" b="0"/>
            </a:stretch>
          </a:blipFill>
          <a:ln w="47625" cap="sq">
            <a:solidFill>
              <a:srgbClr val="AC907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32283" y="5599167"/>
            <a:ext cx="811530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Türk Romantikler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2283" y="6762492"/>
            <a:ext cx="726404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NAMIK KEMAL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AHMET MITHAT EFENDI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ZIYA PAŞA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ŞINASI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215788" y="63246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3833" y="300340"/>
            <a:ext cx="2825467" cy="4679679"/>
          </a:xfrm>
          <a:custGeom>
            <a:avLst/>
            <a:gdLst/>
            <a:ahLst/>
            <a:cxnLst/>
            <a:rect r="r" b="b" t="t" l="l"/>
            <a:pathLst>
              <a:path h="4679679" w="2825467">
                <a:moveTo>
                  <a:pt x="0" y="0"/>
                </a:moveTo>
                <a:lnTo>
                  <a:pt x="2825467" y="0"/>
                </a:lnTo>
                <a:lnTo>
                  <a:pt x="2825467" y="4679679"/>
                </a:lnTo>
                <a:lnTo>
                  <a:pt x="0" y="467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56707" y="5345602"/>
            <a:ext cx="2850069" cy="4679679"/>
          </a:xfrm>
          <a:custGeom>
            <a:avLst/>
            <a:gdLst/>
            <a:ahLst/>
            <a:cxnLst/>
            <a:rect r="r" b="b" t="t" l="l"/>
            <a:pathLst>
              <a:path h="4679679" w="2850069">
                <a:moveTo>
                  <a:pt x="0" y="0"/>
                </a:moveTo>
                <a:lnTo>
                  <a:pt x="2850068" y="0"/>
                </a:lnTo>
                <a:lnTo>
                  <a:pt x="2850068" y="4679680"/>
                </a:lnTo>
                <a:lnTo>
                  <a:pt x="0" y="467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71512" y="3796112"/>
            <a:ext cx="2987195" cy="4679679"/>
          </a:xfrm>
          <a:custGeom>
            <a:avLst/>
            <a:gdLst/>
            <a:ahLst/>
            <a:cxnLst/>
            <a:rect r="r" b="b" t="t" l="l"/>
            <a:pathLst>
              <a:path h="4679679" w="2987195">
                <a:moveTo>
                  <a:pt x="0" y="0"/>
                </a:moveTo>
                <a:lnTo>
                  <a:pt x="2987195" y="0"/>
                </a:lnTo>
                <a:lnTo>
                  <a:pt x="2987195" y="4679679"/>
                </a:lnTo>
                <a:lnTo>
                  <a:pt x="0" y="467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26598" y="4790758"/>
            <a:ext cx="811530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i="true" spc="-223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Bunları Oku!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234" y="6097852"/>
            <a:ext cx="920423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NOTRE-DAME’IN KAMBURU </a:t>
            </a:r>
            <a:r>
              <a:rPr lang="en-US" sz="240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(1831)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– VICTOR HUGO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GENÇ WERTHER'IN ACILARI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40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(1774)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–  GOETHE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İNTIBAH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40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(1876)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        – NAMIK KEMAL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7201" y="9286875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6579572" y="990600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036575" y="3456621"/>
            <a:ext cx="20361151" cy="201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53"/>
              </a:lnSpc>
            </a:pPr>
            <a:r>
              <a:rPr lang="en-US" b="true" sz="15053" i="true" spc="-526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Teşekkürler!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580468"/>
            <a:ext cx="162306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SORUNUZ VAR MI?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6350" y="7381284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SUNANLAR: </a:t>
            </a: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ZEYNEL, ÖZLEMNUR, BURAK, ŞEYMA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2325" y="8923020"/>
            <a:ext cx="6234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FENERBAHÇE ANADOLU LISESI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9431" y="839382"/>
            <a:ext cx="81153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DAGRhLwGzDc</dc:identifier>
  <dcterms:modified xsi:type="dcterms:W3CDTF">2011-08-01T06:04:30Z</dcterms:modified>
  <cp:revision>1</cp:revision>
  <dc:title>romantizm</dc:title>
</cp:coreProperties>
</file>